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734602" cy="149384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326" y="4875748"/>
            <a:ext cx="4706754" cy="1982251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73818" y="2840039"/>
            <a:ext cx="7844367" cy="947737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zh-CN" altLang="zh-CN" noProof="0" dirty="0" smtClean="0"/>
              <a:t>单击此处编辑母版标题样式</a:t>
            </a:r>
            <a:endParaRPr lang="zh-CN" altLang="zh-CN" noProof="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67467" y="3886201"/>
            <a:ext cx="7857067" cy="6699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pPr lvl="0"/>
            <a:r>
              <a:rPr lang="zh-CN" altLang="zh-CN" noProof="0" dirty="0" smtClean="0"/>
              <a:t>单击此处编辑母版副标题样式</a:t>
            </a:r>
            <a:endParaRPr lang="zh-CN" altLang="zh-CN" noProof="0" dirty="0" smtClean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B626-CDDA-4737-8081-2DB7A644F6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B626-CDDA-4737-8081-2DB7A644F6F3}" type="slidenum">
              <a:rPr lang="zh-CN" altLang="en-US" smtClean="0"/>
            </a:fld>
            <a:endParaRPr lang="zh-CN" altLang="en-US"/>
          </a:p>
        </p:txBody>
      </p:sp>
      <p:sp>
        <p:nvSpPr>
          <p:cNvPr id="6" name="内容占位符 6"/>
          <p:cNvSpPr>
            <a:spLocks noGrp="1"/>
          </p:cNvSpPr>
          <p:nvPr>
            <p:ph sz="quarter" idx="13"/>
          </p:nvPr>
        </p:nvSpPr>
        <p:spPr>
          <a:xfrm>
            <a:off x="609600" y="412955"/>
            <a:ext cx="10972800" cy="5575095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grpSp>
        <p:nvGrpSpPr>
          <p:cNvPr id="4" name="Group 7"/>
          <p:cNvGrpSpPr/>
          <p:nvPr/>
        </p:nvGrpSpPr>
        <p:grpSpPr bwMode="auto">
          <a:xfrm>
            <a:off x="0" y="241300"/>
            <a:ext cx="609600" cy="585788"/>
            <a:chOff x="0" y="0"/>
            <a:chExt cx="720" cy="922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474" cy="922"/>
            </a:xfrm>
            <a:prstGeom prst="rect">
              <a:avLst/>
            </a:prstGeom>
            <a:solidFill>
              <a:srgbClr val="54BBDC"/>
            </a:solidFill>
            <a:ln w="9525" cap="flat" cmpd="sng">
              <a:solidFill>
                <a:srgbClr val="54BBDC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 sz="1800"/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600" y="0"/>
              <a:ext cx="120" cy="922"/>
            </a:xfrm>
            <a:prstGeom prst="rect">
              <a:avLst/>
            </a:prstGeom>
            <a:solidFill>
              <a:srgbClr val="73C8BE"/>
            </a:solidFill>
            <a:ln w="9525" cap="flat" cmpd="sng">
              <a:solidFill>
                <a:srgbClr val="73C8BE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 sz="1800"/>
            </a:p>
          </p:txBody>
        </p:sp>
      </p:grp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B626-CDDA-4737-8081-2DB7A644F6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454400" y="3087434"/>
            <a:ext cx="7045434" cy="856800"/>
          </a:xfrm>
        </p:spPr>
        <p:txBody>
          <a:bodyPr anchor="ctr" anchorCtr="0"/>
          <a:lstStyle>
            <a:lvl1pPr>
              <a:defRPr sz="2800"/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B626-CDDA-4737-8081-2DB7A644F6F3}" type="slidenum">
              <a:rPr lang="zh-CN" altLang="en-US" smtClean="0"/>
            </a:fld>
            <a:endParaRPr lang="zh-CN" altLang="en-US"/>
          </a:p>
        </p:txBody>
      </p:sp>
      <p:grpSp>
        <p:nvGrpSpPr>
          <p:cNvPr id="10" name="Group 4" descr="#wm#_54_13_*Z"/>
          <p:cNvGrpSpPr/>
          <p:nvPr/>
        </p:nvGrpSpPr>
        <p:grpSpPr bwMode="auto">
          <a:xfrm>
            <a:off x="1790700" y="3000375"/>
            <a:ext cx="1193800" cy="857250"/>
            <a:chOff x="0" y="0"/>
            <a:chExt cx="1880" cy="1352"/>
          </a:xfrm>
        </p:grpSpPr>
        <p:sp>
          <p:nvSpPr>
            <p:cNvPr id="11" name="AutoShape 5" descr="#wm#_54_13_*Z"/>
            <p:cNvSpPr>
              <a:spLocks noChangeArrowheads="1"/>
            </p:cNvSpPr>
            <p:nvPr/>
          </p:nvSpPr>
          <p:spPr bwMode="auto">
            <a:xfrm rot="900000">
              <a:off x="172" y="0"/>
              <a:ext cx="1709" cy="1353"/>
            </a:xfrm>
            <a:prstGeom prst="triangle">
              <a:avLst>
                <a:gd name="adj" fmla="val 50000"/>
              </a:avLst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170" tIns="46990" rIns="90170" bIns="46990" anchor="ctr"/>
            <a:lstStyle/>
            <a:p>
              <a:endParaRPr lang="zh-CN" altLang="zh-CN"/>
            </a:p>
          </p:txBody>
        </p:sp>
        <p:sp>
          <p:nvSpPr>
            <p:cNvPr id="12" name="AutoShape 6" descr="#wm#_54_13_*Z"/>
            <p:cNvSpPr>
              <a:spLocks noChangeArrowheads="1"/>
            </p:cNvSpPr>
            <p:nvPr/>
          </p:nvSpPr>
          <p:spPr bwMode="auto">
            <a:xfrm rot="19800000">
              <a:off x="0" y="0"/>
              <a:ext cx="1709" cy="1353"/>
            </a:xfrm>
            <a:prstGeom prst="triangle">
              <a:avLst>
                <a:gd name="adj" fmla="val 50000"/>
              </a:avLst>
            </a:prstGeom>
            <a:solidFill>
              <a:srgbClr val="54BBD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170" tIns="46990" rIns="90170" bIns="46990" anchor="ctr"/>
            <a:lstStyle/>
            <a:p>
              <a:pPr algn="ctr"/>
              <a:endParaRPr lang="zh-CN" altLang="en-US" sz="20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372997"/>
            <a:ext cx="4736512" cy="3916800"/>
          </a:xfrm>
        </p:spPr>
        <p:txBody>
          <a:bodyPr/>
          <a:lstStyle>
            <a:lvl1pPr marL="285750" indent="-285750">
              <a:buFont typeface="Arial" pitchFamily="34" charset="0"/>
              <a:buChar char="•"/>
              <a:defRPr sz="2400"/>
            </a:lvl1pPr>
            <a:lvl2pPr marL="742950" indent="-285750">
              <a:buFont typeface="Arial" pitchFamily="34" charset="0"/>
              <a:buChar char="•"/>
              <a:defRPr sz="2000"/>
            </a:lvl2pPr>
            <a:lvl3pPr marL="1200150" indent="-285750">
              <a:buFont typeface="Arial" pitchFamily="34" charset="0"/>
              <a:buChar char="•"/>
              <a:defRPr sz="1800"/>
            </a:lvl3pPr>
            <a:lvl4pPr marL="1657350" indent="-285750">
              <a:buFont typeface="Arial" pitchFamily="34" charset="0"/>
              <a:buChar char="•"/>
              <a:defRPr sz="1800"/>
            </a:lvl4pPr>
            <a:lvl5pPr marL="2114550" indent="-285750">
              <a:buFont typeface="Arial" pitchFamily="34" charset="0"/>
              <a:buChar char="•"/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91680" y="1372997"/>
            <a:ext cx="4490720" cy="3916800"/>
          </a:xfrm>
        </p:spPr>
        <p:txBody>
          <a:bodyPr/>
          <a:lstStyle>
            <a:lvl1pPr marL="285750" indent="-285750">
              <a:buFont typeface="Arial" pitchFamily="34" charset="0"/>
              <a:buChar char="•"/>
              <a:defRPr sz="2400"/>
            </a:lvl1pPr>
            <a:lvl2pPr marL="742950" indent="-285750">
              <a:buFont typeface="Arial" pitchFamily="34" charset="0"/>
              <a:buChar char="•"/>
              <a:defRPr sz="2000"/>
            </a:lvl2pPr>
            <a:lvl3pPr marL="1200150" indent="-285750">
              <a:buFont typeface="Arial" pitchFamily="34" charset="0"/>
              <a:buChar char="•"/>
              <a:defRPr sz="1800"/>
            </a:lvl3pPr>
            <a:lvl4pPr marL="1657350" indent="-285750">
              <a:buFont typeface="Arial" pitchFamily="34" charset="0"/>
              <a:buChar char="•"/>
              <a:defRPr sz="1800"/>
            </a:lvl4pPr>
            <a:lvl5pPr marL="2114550" indent="-285750">
              <a:buFont typeface="Arial" pitchFamily="34" charset="0"/>
              <a:buChar char="•"/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grpSp>
        <p:nvGrpSpPr>
          <p:cNvPr id="7" name="Group 7"/>
          <p:cNvGrpSpPr/>
          <p:nvPr/>
        </p:nvGrpSpPr>
        <p:grpSpPr bwMode="auto">
          <a:xfrm>
            <a:off x="0" y="241300"/>
            <a:ext cx="609600" cy="585788"/>
            <a:chOff x="0" y="0"/>
            <a:chExt cx="720" cy="922"/>
          </a:xfrm>
        </p:grpSpPr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474" cy="922"/>
            </a:xfrm>
            <a:prstGeom prst="rect">
              <a:avLst/>
            </a:prstGeom>
            <a:solidFill>
              <a:srgbClr val="54BBDC"/>
            </a:solidFill>
            <a:ln w="9525" cap="flat" cmpd="sng">
              <a:solidFill>
                <a:srgbClr val="54BBDC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 sz="1800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600" y="0"/>
              <a:ext cx="120" cy="922"/>
            </a:xfrm>
            <a:prstGeom prst="rect">
              <a:avLst/>
            </a:prstGeom>
            <a:solidFill>
              <a:srgbClr val="73C8BE"/>
            </a:solidFill>
            <a:ln w="9525" cap="flat" cmpd="sng">
              <a:solidFill>
                <a:srgbClr val="73C8BE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 sz="1800"/>
            </a:p>
          </p:txBody>
        </p:sp>
      </p:grp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B626-CDDA-4737-8081-2DB7A644F6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365126"/>
            <a:ext cx="10972800" cy="1109999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81163"/>
            <a:ext cx="538903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505075"/>
            <a:ext cx="5389034" cy="368458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410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410200" cy="368458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B626-CDDA-4737-8081-2DB7A644F6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2313600" y="3110400"/>
            <a:ext cx="7564800" cy="644400"/>
          </a:xfrm>
        </p:spPr>
        <p:txBody>
          <a:bodyPr/>
          <a:lstStyle>
            <a:lvl1pPr algn="ctr">
              <a:defRPr sz="3600">
                <a:latin typeface="+mj-lt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B626-CDDA-4737-8081-2DB7A644F6F3}" type="slidenum">
              <a:rPr lang="zh-CN" altLang="en-US" smtClean="0"/>
            </a:fld>
            <a:endParaRPr lang="zh-CN" altLang="en-US"/>
          </a:p>
        </p:txBody>
      </p:sp>
      <p:grpSp>
        <p:nvGrpSpPr>
          <p:cNvPr id="14" name="Group 8" descr="#wm#_54_35_*Z"/>
          <p:cNvGrpSpPr/>
          <p:nvPr>
            <p:custDataLst>
              <p:tags r:id="rId2"/>
            </p:custDataLst>
          </p:nvPr>
        </p:nvGrpSpPr>
        <p:grpSpPr bwMode="auto">
          <a:xfrm rot="10800000">
            <a:off x="10252577" y="2940050"/>
            <a:ext cx="739775" cy="977900"/>
            <a:chOff x="0" y="0"/>
            <a:chExt cx="1165" cy="1540"/>
          </a:xfrm>
        </p:grpSpPr>
        <p:sp>
          <p:nvSpPr>
            <p:cNvPr id="15" name="AutoShape 9" descr="#wm#_54_35_*Z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0" y="388"/>
              <a:ext cx="777" cy="777"/>
            </a:xfrm>
            <a:prstGeom prst="diamond">
              <a:avLst/>
            </a:prstGeom>
            <a:solidFill>
              <a:srgbClr val="54BBD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6" name="AutoShape 10" descr="#wm#_54_35_*Z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9" y="0"/>
              <a:ext cx="777" cy="777"/>
            </a:xfrm>
            <a:prstGeom prst="diamond">
              <a:avLst/>
            </a:prstGeom>
            <a:solidFill>
              <a:srgbClr val="BED52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7" name="AutoShape 11" descr="#wm#_54_35_*Z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76" y="764"/>
              <a:ext cx="777" cy="777"/>
            </a:xfrm>
            <a:prstGeom prst="diamond">
              <a:avLst/>
            </a:prstGeom>
            <a:solidFill>
              <a:srgbClr val="73C8B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grpSp>
        <p:nvGrpSpPr>
          <p:cNvPr id="18" name="Group 4" descr="#wm#_54_35_*Z"/>
          <p:cNvGrpSpPr/>
          <p:nvPr>
            <p:custDataLst>
              <p:tags r:id="rId6"/>
            </p:custDataLst>
          </p:nvPr>
        </p:nvGrpSpPr>
        <p:grpSpPr bwMode="auto">
          <a:xfrm>
            <a:off x="1240115" y="2940050"/>
            <a:ext cx="727710" cy="958850"/>
            <a:chOff x="0" y="0"/>
            <a:chExt cx="1146" cy="1510"/>
          </a:xfrm>
        </p:grpSpPr>
        <p:sp>
          <p:nvSpPr>
            <p:cNvPr id="19" name="AutoShape 5" descr="#wm#_54_35_*Z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0" y="388"/>
              <a:ext cx="777" cy="777"/>
            </a:xfrm>
            <a:prstGeom prst="diamond">
              <a:avLst/>
            </a:prstGeom>
            <a:solidFill>
              <a:srgbClr val="54BBD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0" name="AutoShape 6" descr="#wm#_54_35_*Z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69" y="0"/>
              <a:ext cx="777" cy="777"/>
            </a:xfrm>
            <a:prstGeom prst="diamond">
              <a:avLst/>
            </a:prstGeom>
            <a:solidFill>
              <a:srgbClr val="BED52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1" name="AutoShape 7" descr="#wm#_54_35_*Z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56" y="733"/>
              <a:ext cx="777" cy="777"/>
            </a:xfrm>
            <a:prstGeom prst="diamond">
              <a:avLst/>
            </a:prstGeom>
            <a:solidFill>
              <a:srgbClr val="73C8B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B626-CDDA-4737-8081-2DB7A644F6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5200" y="5141976"/>
            <a:ext cx="11001600" cy="11952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609600" y="241301"/>
            <a:ext cx="10972800" cy="58737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686702" y="1198468"/>
            <a:ext cx="6818595" cy="34213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grpSp>
        <p:nvGrpSpPr>
          <p:cNvPr id="7" name="Group 7"/>
          <p:cNvGrpSpPr/>
          <p:nvPr/>
        </p:nvGrpSpPr>
        <p:grpSpPr bwMode="auto">
          <a:xfrm>
            <a:off x="0" y="241300"/>
            <a:ext cx="609600" cy="585788"/>
            <a:chOff x="0" y="0"/>
            <a:chExt cx="720" cy="922"/>
          </a:xfrm>
        </p:grpSpPr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474" cy="922"/>
            </a:xfrm>
            <a:prstGeom prst="rect">
              <a:avLst/>
            </a:prstGeom>
            <a:solidFill>
              <a:srgbClr val="54BBDC"/>
            </a:solidFill>
            <a:ln w="9525" cap="flat" cmpd="sng">
              <a:solidFill>
                <a:srgbClr val="54BBDC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 sz="1800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600" y="0"/>
              <a:ext cx="120" cy="922"/>
            </a:xfrm>
            <a:prstGeom prst="rect">
              <a:avLst/>
            </a:prstGeom>
            <a:solidFill>
              <a:srgbClr val="73C8BE"/>
            </a:solidFill>
            <a:ln w="9525" cap="flat" cmpd="sng">
              <a:solidFill>
                <a:srgbClr val="73C8BE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 sz="1800"/>
            </a:p>
          </p:txBody>
        </p:sp>
      </p:grp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B626-CDDA-4737-8081-2DB7A644F6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95114" y="241301"/>
            <a:ext cx="1687286" cy="58848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41301"/>
            <a:ext cx="9040586" cy="5884863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3B626-CDDA-4737-8081-2DB7A644F6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6280" y="241301"/>
            <a:ext cx="10866120" cy="844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170" tIns="46990" rIns="90170" bIns="46990" numCol="1" anchor="ctr" anchorCtr="0" compatLnSpc="1">
            <a:normAutofit/>
          </a:bodyPr>
          <a:lstStyle/>
          <a:p>
            <a:pPr lvl="0"/>
            <a:r>
              <a:rPr lang="zh-CN" altLang="zh-CN" dirty="0" smtClean="0"/>
              <a:t>单击此处编辑母版标题样式</a:t>
            </a:r>
            <a:endParaRPr lang="zh-CN" altLang="zh-CN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55271"/>
            <a:ext cx="10972800" cy="4770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lvl="0"/>
            <a:r>
              <a:rPr lang="zh-CN" altLang="zh-CN" dirty="0" smtClean="0"/>
              <a:t>单击此处编辑母版文本样式</a:t>
            </a:r>
            <a:endParaRPr lang="zh-CN" altLang="zh-CN" dirty="0" smtClean="0"/>
          </a:p>
          <a:p>
            <a:pPr lvl="1"/>
            <a:r>
              <a:rPr lang="zh-CN" altLang="zh-CN" dirty="0" smtClean="0"/>
              <a:t>第二级</a:t>
            </a:r>
            <a:endParaRPr lang="zh-CN" altLang="zh-CN" dirty="0" smtClean="0"/>
          </a:p>
          <a:p>
            <a:pPr lvl="2"/>
            <a:r>
              <a:rPr lang="zh-CN" altLang="zh-CN" dirty="0" smtClean="0"/>
              <a:t>第三级</a:t>
            </a:r>
            <a:endParaRPr lang="zh-CN" altLang="zh-CN" dirty="0" smtClean="0"/>
          </a:p>
          <a:p>
            <a:pPr lvl="3"/>
            <a:r>
              <a:rPr lang="zh-CN" altLang="zh-CN" dirty="0" smtClean="0"/>
              <a:t>第四级</a:t>
            </a:r>
            <a:endParaRPr lang="zh-CN" altLang="zh-CN" dirty="0" smtClean="0"/>
          </a:p>
          <a:p>
            <a:pPr lvl="4"/>
            <a:r>
              <a:rPr lang="zh-CN" altLang="zh-CN" dirty="0" smtClean="0"/>
              <a:t>第五级</a:t>
            </a:r>
            <a:endParaRPr lang="zh-CN" altLang="zh-CN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95701"/>
            <a:ext cx="2844800" cy="31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>
              <a:defRPr sz="1400">
                <a:solidFill>
                  <a:schemeClr val="bg2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95701"/>
            <a:ext cx="3860800" cy="31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algn="ctr">
              <a:defRPr sz="1400">
                <a:solidFill>
                  <a:schemeClr val="bg2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395701"/>
            <a:ext cx="2844800" cy="31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algn="r">
              <a:defRPr sz="1400">
                <a:solidFill>
                  <a:schemeClr val="bg2"/>
                </a:solidFill>
                <a:latin typeface="Arial" pitchFamily="34" charset="0"/>
                <a:ea typeface="黑体" pitchFamily="49" charset="-122"/>
                <a:sym typeface="Arial" pitchFamily="34" charset="0"/>
              </a:defRPr>
            </a:lvl1pPr>
          </a:lstStyle>
          <a:p>
            <a:fld id="{8133B626-CDDA-4737-8081-2DB7A644F6F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ea"/>
          <a:ea typeface="+mj-ea"/>
          <a:cs typeface="+mj-cs"/>
          <a:sym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黑体" pitchFamily="49" charset="-122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黑体" pitchFamily="49" charset="-122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黑体" pitchFamily="49" charset="-122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黑体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黑体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黑体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黑体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黑体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bg2"/>
          </a:solidFill>
          <a:latin typeface="+mn-ea"/>
          <a:ea typeface="+mn-ea"/>
          <a:cs typeface="+mn-cs"/>
          <a:sym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bg2"/>
          </a:solidFill>
          <a:latin typeface="+mn-ea"/>
          <a:ea typeface="+mn-ea"/>
          <a:cs typeface="+mn-cs"/>
          <a:sym typeface="Arial" pitchFamily="34" charset="0"/>
        </a:defRPr>
      </a:lvl2pPr>
      <a:lvl3pPr marL="12001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bg2"/>
          </a:solidFill>
          <a:latin typeface="+mn-ea"/>
          <a:ea typeface="+mn-ea"/>
          <a:cs typeface="+mn-cs"/>
          <a:sym typeface="Arial" pitchFamily="34" charset="0"/>
        </a:defRPr>
      </a:lvl3pPr>
      <a:lvl4pPr marL="16573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bg2"/>
          </a:solidFill>
          <a:latin typeface="+mn-ea"/>
          <a:ea typeface="+mn-ea"/>
          <a:cs typeface="+mn-cs"/>
          <a:sym typeface="Arial" pitchFamily="34" charset="0"/>
        </a:defRPr>
      </a:lvl4pPr>
      <a:lvl5pPr marL="21145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bg2"/>
          </a:solidFill>
          <a:latin typeface="+mn-ea"/>
          <a:ea typeface="+mn-ea"/>
          <a:cs typeface="+mn-cs"/>
          <a:sym typeface="Arial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20.png"/><Relationship Id="rId8" Type="http://schemas.openxmlformats.org/officeDocument/2006/relationships/image" Target="../media/image19.png"/><Relationship Id="rId7" Type="http://schemas.openxmlformats.org/officeDocument/2006/relationships/image" Target="../media/image18.png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44320" y="2126615"/>
            <a:ext cx="8970010" cy="1747520"/>
          </a:xfrm>
        </p:spPr>
        <p:txBody>
          <a:bodyPr>
            <a:normAutofit fontScale="90000"/>
          </a:bodyPr>
          <a:p>
            <a:br>
              <a:rPr lang="zh-CN" altLang="en-US" b="1">
                <a:solidFill>
                  <a:schemeClr val="accent6"/>
                </a:solidFill>
              </a:rPr>
            </a:br>
            <a:r>
              <a:rPr lang="zh-CN" altLang="en-US" b="1">
                <a:solidFill>
                  <a:schemeClr val="accent6"/>
                </a:solidFill>
              </a:rPr>
              <a:t>WarpMap</a:t>
            </a:r>
            <a:r>
              <a:rPr lang="en-US" altLang="zh-CN" b="1">
                <a:solidFill>
                  <a:schemeClr val="accent6"/>
                </a:solidFill>
              </a:rPr>
              <a:t>:</a:t>
            </a:r>
            <a:r>
              <a:rPr lang="zh-CN" altLang="en-US" b="1">
                <a:solidFill>
                  <a:schemeClr val="accent6"/>
                </a:solidFill>
                <a:sym typeface="+mn-ea"/>
              </a:rPr>
              <a:t>Accurate and Efficient Indoor Location by Dynamic Warping in Sequence-Type Radio-map</a:t>
            </a:r>
            <a:endParaRPr lang="zh-CN" altLang="en-US" b="1">
              <a:solidFill>
                <a:schemeClr val="accent6"/>
              </a:solidFill>
              <a:sym typeface="+mn-ea"/>
            </a:endParaRPr>
          </a:p>
          <a:p>
            <a:endParaRPr lang="en-US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57680" y="4001135"/>
            <a:ext cx="8726170" cy="669925"/>
          </a:xfrm>
        </p:spPr>
        <p:txBody>
          <a:bodyPr>
            <a:normAutofit lnSpcReduction="20000"/>
          </a:bodyPr>
          <a:p>
            <a:pPr algn="ctr"/>
            <a:r>
              <a:rPr lang="zh-CN" altLang="en-US">
                <a:solidFill>
                  <a:schemeClr val="tx1"/>
                </a:solidFill>
              </a:rPr>
              <a:t>Xuehan Ye, Yongcai Wang</a:t>
            </a:r>
            <a:r>
              <a:rPr lang="en-US" altLang="zh-CN">
                <a:solidFill>
                  <a:schemeClr val="tx1"/>
                </a:solidFill>
              </a:rPr>
              <a:t>, </a:t>
            </a:r>
            <a:endParaRPr lang="en-US" altLang="zh-CN">
              <a:solidFill>
                <a:schemeClr val="tx1"/>
              </a:solidFill>
            </a:endParaRPr>
          </a:p>
          <a:p>
            <a:pPr algn="ctr"/>
            <a:r>
              <a:rPr lang="en-US" altLang="zh-CN">
                <a:solidFill>
                  <a:schemeClr val="tx1"/>
                </a:solidFill>
              </a:rPr>
              <a:t>Wei Hu, Lei Song, Zhaoquan Gu, Deying Li</a:t>
            </a:r>
            <a:endParaRPr lang="en-US" altLang="zh-CN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sz="4400" b="1"/>
              <a:t>Offline Training Phase</a:t>
            </a:r>
            <a:endParaRPr lang="en-US" altLang="zh-CN" sz="44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RSS Sequence Collection</a:t>
            </a:r>
            <a:endParaRPr lang="en-US"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228215" y="1109980"/>
            <a:ext cx="2736850" cy="477075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8045" y="1162050"/>
            <a:ext cx="2730500" cy="475297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576830" y="6002655"/>
            <a:ext cx="4086225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微软雅黑" charset="0"/>
                <a:ea typeface="微软雅黑" charset="0"/>
              </a:rPr>
              <a:t>Mark the path.</a:t>
            </a:r>
            <a:endParaRPr lang="en-US" altLang="zh-CN">
              <a:latin typeface="微软雅黑" charset="0"/>
              <a:ea typeface="微软雅黑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402070" y="6021070"/>
            <a:ext cx="4469130" cy="6591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latin typeface="微软雅黑" charset="0"/>
                <a:ea typeface="微软雅黑" charset="0"/>
              </a:rPr>
              <a:t>Walk along the specified path to collect RSS sequence.</a:t>
            </a:r>
            <a:endParaRPr lang="en-US" altLang="zh-CN"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Collaborative Filter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graphicFrame>
        <p:nvGraphicFramePr>
          <p:cNvPr id="6" name="表格 5"/>
          <p:cNvGraphicFramePr/>
          <p:nvPr/>
        </p:nvGraphicFramePr>
        <p:xfrm>
          <a:off x="496570" y="2237740"/>
          <a:ext cx="2533015" cy="2198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730"/>
                <a:gridCol w="633730"/>
                <a:gridCol w="631825"/>
                <a:gridCol w="633730"/>
              </a:tblGrid>
              <a:tr h="659130">
                <a:tc>
                  <a:txBody>
                    <a:bodyPr/>
                    <a:p>
                      <a:pPr>
                        <a:buNone/>
                      </a:pPr>
                      <a:endParaRPr lang="en-US" altLang="zh-CN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Time1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Time2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Time3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</a:tr>
              <a:tr h="38481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AP1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-85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-89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</a:tr>
              <a:tr h="38481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AP2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-80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-80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</a:tr>
              <a:tr h="38481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AP3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-86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-84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AP4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-90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-88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-88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/>
          <p:nvPr/>
        </p:nvGraphicFramePr>
        <p:xfrm>
          <a:off x="3363595" y="2249170"/>
          <a:ext cx="2533015" cy="2198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730"/>
                <a:gridCol w="633730"/>
                <a:gridCol w="631825"/>
                <a:gridCol w="633730"/>
              </a:tblGrid>
              <a:tr h="659130">
                <a:tc>
                  <a:txBody>
                    <a:bodyPr/>
                    <a:p>
                      <a:pPr>
                        <a:buNone/>
                      </a:pPr>
                      <a:endParaRPr lang="en-US" altLang="zh-CN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Time1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Time2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Time3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</a:tr>
              <a:tr h="38481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AP1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-85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solidFill>
                            <a:srgbClr val="FF0000"/>
                          </a:solidFill>
                          <a:latin typeface="微软雅黑" charset="0"/>
                          <a:ea typeface="微软雅黑" charset="0"/>
                        </a:rPr>
                        <a:t>-87</a:t>
                      </a:r>
                      <a:endParaRPr lang="en-US">
                        <a:solidFill>
                          <a:srgbClr val="FF0000"/>
                        </a:solidFill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-89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</a:tr>
              <a:tr h="38481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AP2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-80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-80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</a:tr>
              <a:tr h="38481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AP3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-86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-84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AP4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-90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-88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-88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" name="直接箭头连接符 13"/>
          <p:cNvCxnSpPr/>
          <p:nvPr/>
        </p:nvCxnSpPr>
        <p:spPr>
          <a:xfrm>
            <a:off x="4503420" y="3091180"/>
            <a:ext cx="239395" cy="825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 flipH="1">
            <a:off x="5121275" y="3093085"/>
            <a:ext cx="241935" cy="76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表格 15"/>
          <p:cNvGraphicFramePr/>
          <p:nvPr/>
        </p:nvGraphicFramePr>
        <p:xfrm>
          <a:off x="6222365" y="2261870"/>
          <a:ext cx="2533015" cy="2198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730"/>
                <a:gridCol w="633730"/>
                <a:gridCol w="631825"/>
                <a:gridCol w="633730"/>
              </a:tblGrid>
              <a:tr h="659130">
                <a:tc>
                  <a:txBody>
                    <a:bodyPr/>
                    <a:p>
                      <a:pPr>
                        <a:buNone/>
                      </a:pPr>
                      <a:endParaRPr lang="en-US" altLang="zh-CN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Time1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Time2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Time3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</a:tr>
              <a:tr h="38481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AP1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-85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solidFill>
                            <a:srgbClr val="FF0000"/>
                          </a:solidFill>
                          <a:latin typeface="微软雅黑" charset="0"/>
                          <a:ea typeface="微软雅黑" charset="0"/>
                        </a:rPr>
                        <a:t>-83</a:t>
                      </a:r>
                      <a:endParaRPr lang="en-US">
                        <a:solidFill>
                          <a:srgbClr val="FF0000"/>
                        </a:solidFill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-89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</a:tr>
              <a:tr h="38481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AP2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-80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-80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</a:tr>
              <a:tr h="38481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AP3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-86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-84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AP4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-90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-88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-88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8" name="直接箭头连接符 17"/>
          <p:cNvCxnSpPr/>
          <p:nvPr/>
        </p:nvCxnSpPr>
        <p:spPr>
          <a:xfrm flipH="1" flipV="1">
            <a:off x="7893685" y="3227070"/>
            <a:ext cx="10160" cy="10223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 flipH="1" flipV="1">
            <a:off x="7701280" y="3220720"/>
            <a:ext cx="3175" cy="1866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表格 20"/>
          <p:cNvGraphicFramePr/>
          <p:nvPr/>
        </p:nvGraphicFramePr>
        <p:xfrm>
          <a:off x="9023985" y="2263140"/>
          <a:ext cx="2533015" cy="2198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730"/>
                <a:gridCol w="633730"/>
                <a:gridCol w="631825"/>
                <a:gridCol w="633730"/>
              </a:tblGrid>
              <a:tr h="659130">
                <a:tc>
                  <a:txBody>
                    <a:bodyPr/>
                    <a:p>
                      <a:pPr>
                        <a:buNone/>
                      </a:pPr>
                      <a:endParaRPr lang="en-US" altLang="zh-CN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Time1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Time2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Time3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</a:tr>
              <a:tr h="38481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AP1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-85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>
                        <a:solidFill>
                          <a:srgbClr val="FF0000"/>
                        </a:solidFill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-89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</a:tr>
              <a:tr h="38481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AP2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-80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-80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</a:tr>
              <a:tr h="38481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AP3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-86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-84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AP4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-90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-88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>
                          <a:latin typeface="微软雅黑" charset="0"/>
                          <a:ea typeface="微软雅黑" charset="0"/>
                        </a:rPr>
                        <a:t>-88</a:t>
                      </a:r>
                      <a:endParaRPr lang="en-US">
                        <a:latin typeface="微软雅黑" charset="0"/>
                        <a:ea typeface="微软雅黑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直接箭头连接符 22"/>
          <p:cNvCxnSpPr>
            <a:stCxn id="6" idx="3"/>
            <a:endCxn id="8" idx="1"/>
          </p:cNvCxnSpPr>
          <p:nvPr/>
        </p:nvCxnSpPr>
        <p:spPr>
          <a:xfrm>
            <a:off x="3029585" y="3325495"/>
            <a:ext cx="334010" cy="1143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>
            <a:stCxn id="8" idx="3"/>
            <a:endCxn id="16" idx="1"/>
          </p:cNvCxnSpPr>
          <p:nvPr/>
        </p:nvCxnSpPr>
        <p:spPr>
          <a:xfrm>
            <a:off x="5896610" y="3348355"/>
            <a:ext cx="325755" cy="127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>
            <a:stCxn id="16" idx="3"/>
            <a:endCxn id="21" idx="1"/>
          </p:cNvCxnSpPr>
          <p:nvPr/>
        </p:nvCxnSpPr>
        <p:spPr>
          <a:xfrm>
            <a:off x="8755380" y="3361055"/>
            <a:ext cx="268605" cy="127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肘形连接符 26"/>
          <p:cNvCxnSpPr>
            <a:stCxn id="21" idx="0"/>
            <a:endCxn id="6" idx="0"/>
          </p:cNvCxnSpPr>
          <p:nvPr/>
        </p:nvCxnSpPr>
        <p:spPr>
          <a:xfrm rot="16200000" flipV="1">
            <a:off x="6014085" y="-2012950"/>
            <a:ext cx="25400" cy="8527415"/>
          </a:xfrm>
          <a:prstGeom prst="bentConnector3">
            <a:avLst>
              <a:gd name="adj1" fmla="val 103875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10313035" y="2650490"/>
            <a:ext cx="732790" cy="6591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rgbClr val="FF0000"/>
                </a:solidFill>
                <a:latin typeface="微软雅黑" charset="0"/>
                <a:ea typeface="微软雅黑" charset="0"/>
              </a:rPr>
              <a:t>Avg</a:t>
            </a:r>
            <a:endParaRPr lang="en-US" altLang="zh-CN">
              <a:solidFill>
                <a:srgbClr val="FF0000"/>
              </a:solidFill>
              <a:latin typeface="微软雅黑" charset="0"/>
              <a:ea typeface="微软雅黑" charset="0"/>
            </a:endParaRPr>
          </a:p>
          <a:p>
            <a:r>
              <a:rPr lang="en-US" altLang="zh-CN">
                <a:solidFill>
                  <a:srgbClr val="FF0000"/>
                </a:solidFill>
                <a:latin typeface="微软雅黑" charset="0"/>
                <a:ea typeface="微软雅黑" charset="0"/>
              </a:rPr>
              <a:t>-85</a:t>
            </a:r>
            <a:endParaRPr lang="en-US" altLang="zh-CN">
              <a:solidFill>
                <a:srgbClr val="FF0000"/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28980" y="4874260"/>
            <a:ext cx="1987550" cy="6591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latin typeface="微软雅黑" charset="0"/>
                <a:ea typeface="微软雅黑" charset="0"/>
              </a:rPr>
              <a:t>Want to predict unknow data.</a:t>
            </a:r>
            <a:r>
              <a:rPr lang="zh-CN" altLang="en-US">
                <a:latin typeface="微软雅黑" charset="0"/>
                <a:ea typeface="微软雅黑" charset="0"/>
              </a:rPr>
              <a:t>               </a:t>
            </a:r>
            <a:endParaRPr lang="en-US" altLang="zh-CN">
              <a:latin typeface="微软雅黑" charset="0"/>
              <a:ea typeface="微软雅黑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415665" y="4874260"/>
            <a:ext cx="2359025" cy="12077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latin typeface="微软雅黑" charset="0"/>
                <a:ea typeface="微软雅黑" charset="0"/>
              </a:rPr>
              <a:t>First, the missing value is predicted </a:t>
            </a:r>
            <a:r>
              <a:rPr lang="zh-CN" altLang="en-US">
                <a:latin typeface="微软雅黑" charset="0"/>
                <a:ea typeface="微软雅黑" charset="0"/>
              </a:rPr>
              <a:t>by polynomial fitting </a:t>
            </a:r>
            <a:r>
              <a:rPr lang="en-US" altLang="zh-CN">
                <a:latin typeface="微软雅黑" charset="0"/>
                <a:ea typeface="微软雅黑" charset="0"/>
              </a:rPr>
              <a:t>over time.</a:t>
            </a:r>
            <a:r>
              <a:rPr lang="zh-CN" altLang="en-US">
                <a:latin typeface="微软雅黑" charset="0"/>
                <a:ea typeface="微软雅黑" charset="0"/>
              </a:rPr>
              <a:t>              </a:t>
            </a:r>
            <a:endParaRPr lang="en-US" altLang="zh-CN">
              <a:latin typeface="微软雅黑" charset="0"/>
              <a:ea typeface="微软雅黑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970270" y="4860290"/>
            <a:ext cx="2905125" cy="14820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latin typeface="微软雅黑" charset="0"/>
                <a:ea typeface="微软雅黑" charset="0"/>
              </a:rPr>
              <a:t>Then, the missing value is predicted </a:t>
            </a:r>
            <a:r>
              <a:rPr lang="zh-CN" altLang="en-US">
                <a:latin typeface="微软雅黑" charset="0"/>
                <a:ea typeface="微软雅黑" charset="0"/>
              </a:rPr>
              <a:t>by a weighted interpolation</a:t>
            </a:r>
            <a:endParaRPr lang="zh-CN" altLang="en-US">
              <a:latin typeface="微软雅黑" charset="0"/>
              <a:ea typeface="微软雅黑" charset="0"/>
            </a:endParaRPr>
          </a:p>
          <a:p>
            <a:pPr algn="ctr"/>
            <a:r>
              <a:rPr lang="zh-CN" altLang="en-US">
                <a:latin typeface="微软雅黑" charset="0"/>
                <a:ea typeface="微软雅黑" charset="0"/>
              </a:rPr>
              <a:t>based on the APs</a:t>
            </a:r>
            <a:r>
              <a:rPr lang="en-US" altLang="zh-CN">
                <a:latin typeface="微软雅黑" charset="0"/>
                <a:ea typeface="微软雅黑" charset="0"/>
              </a:rPr>
              <a:t>'</a:t>
            </a:r>
            <a:r>
              <a:rPr lang="zh-CN" altLang="en-US">
                <a:latin typeface="微软雅黑" charset="0"/>
                <a:ea typeface="微软雅黑" charset="0"/>
              </a:rPr>
              <a:t> RSS sequence similarity</a:t>
            </a:r>
            <a:r>
              <a:rPr lang="en-US" altLang="zh-CN">
                <a:latin typeface="微软雅黑" charset="0"/>
                <a:ea typeface="微软雅黑" charset="0"/>
              </a:rPr>
              <a:t>.</a:t>
            </a:r>
            <a:r>
              <a:rPr lang="zh-CN" altLang="en-US">
                <a:latin typeface="微软雅黑" charset="0"/>
                <a:ea typeface="微软雅黑" charset="0"/>
              </a:rPr>
              <a:t>              </a:t>
            </a:r>
            <a:endParaRPr lang="en-US" altLang="zh-CN">
              <a:latin typeface="微软雅黑" charset="0"/>
              <a:ea typeface="微软雅黑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036685" y="4876165"/>
            <a:ext cx="2868930" cy="14820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>
                <a:latin typeface="微软雅黑" charset="0"/>
                <a:ea typeface="微软雅黑" charset="0"/>
              </a:rPr>
              <a:t>If two predicted values have difference smaller than a threshold, the</a:t>
            </a:r>
            <a:endParaRPr lang="zh-CN" altLang="en-US">
              <a:latin typeface="微软雅黑" charset="0"/>
              <a:ea typeface="微软雅黑" charset="0"/>
            </a:endParaRPr>
          </a:p>
          <a:p>
            <a:pPr algn="ctr"/>
            <a:r>
              <a:rPr lang="zh-CN" altLang="en-US">
                <a:latin typeface="微软雅黑" charset="0"/>
                <a:ea typeface="微软雅黑" charset="0"/>
              </a:rPr>
              <a:t>average value will be filled</a:t>
            </a:r>
            <a:r>
              <a:rPr lang="en-US" altLang="zh-CN">
                <a:latin typeface="微软雅黑" charset="0"/>
                <a:ea typeface="微软雅黑" charset="0"/>
              </a:rPr>
              <a:t>.</a:t>
            </a:r>
            <a:r>
              <a:rPr lang="zh-CN" altLang="en-US">
                <a:latin typeface="微软雅黑" charset="0"/>
                <a:ea typeface="微软雅黑" charset="0"/>
              </a:rPr>
              <a:t>            </a:t>
            </a:r>
            <a:endParaRPr lang="en-US" altLang="zh-CN">
              <a:latin typeface="微软雅黑" charset="0"/>
              <a:ea typeface="微软雅黑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300220" y="1221105"/>
            <a:ext cx="3427730" cy="6591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>
                <a:latin typeface="微软雅黑" charset="0"/>
                <a:ea typeface="微软雅黑" charset="0"/>
              </a:rPr>
              <a:t>This process repeats a</a:t>
            </a:r>
            <a:endParaRPr lang="zh-CN" altLang="en-US">
              <a:latin typeface="微软雅黑" charset="0"/>
              <a:ea typeface="微软雅黑" charset="0"/>
            </a:endParaRPr>
          </a:p>
          <a:p>
            <a:pPr algn="ctr"/>
            <a:r>
              <a:rPr lang="zh-CN" altLang="en-US">
                <a:latin typeface="微软雅黑" charset="0"/>
                <a:ea typeface="微软雅黑" charset="0"/>
              </a:rPr>
              <a:t>fixed number of times              </a:t>
            </a:r>
            <a:endParaRPr lang="en-US" altLang="zh-CN">
              <a:latin typeface="微软雅黑" charset="0"/>
              <a:ea typeface="微软雅黑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984105" y="2509520"/>
            <a:ext cx="1729105" cy="287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 b="1">
                <a:solidFill>
                  <a:srgbClr val="FF0000"/>
                </a:solidFill>
                <a:latin typeface="微软雅黑" charset="0"/>
                <a:ea typeface="微软雅黑" charset="0"/>
              </a:rPr>
              <a:t>|-87-(-83)|&lt;T</a:t>
            </a:r>
            <a:endParaRPr lang="en-US" altLang="zh-CN" sz="1200" b="1">
              <a:solidFill>
                <a:srgbClr val="FF0000"/>
              </a:solidFill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  <p:bldP spid="19" grpId="0"/>
      <p:bldP spid="28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WarpMap Generation</a:t>
            </a:r>
            <a:endParaRPr lang="en-US" altLang="zh-CN"/>
          </a:p>
        </p:txBody>
      </p:sp>
      <p:cxnSp>
        <p:nvCxnSpPr>
          <p:cNvPr id="4" name="直接连接符 3"/>
          <p:cNvCxnSpPr/>
          <p:nvPr/>
        </p:nvCxnSpPr>
        <p:spPr>
          <a:xfrm>
            <a:off x="1560195" y="3118485"/>
            <a:ext cx="2143760" cy="19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2574290" y="2025650"/>
            <a:ext cx="8255" cy="21234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右箭头 19"/>
          <p:cNvSpPr/>
          <p:nvPr/>
        </p:nvSpPr>
        <p:spPr>
          <a:xfrm>
            <a:off x="3994785" y="2895600"/>
            <a:ext cx="480060" cy="48069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右箭头 20"/>
          <p:cNvSpPr/>
          <p:nvPr/>
        </p:nvSpPr>
        <p:spPr>
          <a:xfrm>
            <a:off x="7148195" y="2879090"/>
            <a:ext cx="480060" cy="48069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414780" y="4646295"/>
            <a:ext cx="2353310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latin typeface="微软雅黑" charset="0"/>
                <a:ea typeface="微软雅黑" charset="0"/>
              </a:rPr>
              <a:t>Train two paths.</a:t>
            </a:r>
            <a:endParaRPr lang="en-US" altLang="zh-CN">
              <a:latin typeface="微软雅黑" charset="0"/>
              <a:ea typeface="微软雅黑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545965" y="4676140"/>
            <a:ext cx="2484755" cy="6591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latin typeface="微软雅黑" charset="0"/>
                <a:ea typeface="微软雅黑" charset="0"/>
              </a:rPr>
              <a:t>Training paths are split by intersections.</a:t>
            </a:r>
            <a:endParaRPr lang="zh-CN" altLang="en-US">
              <a:latin typeface="微软雅黑" charset="0"/>
              <a:ea typeface="微软雅黑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145655" y="4723765"/>
            <a:ext cx="4708525" cy="14820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>
                <a:latin typeface="微软雅黑" charset="0"/>
                <a:ea typeface="微软雅黑" charset="0"/>
              </a:rPr>
              <a:t>A WarpMap </a:t>
            </a:r>
            <a:r>
              <a:rPr lang="en-US" altLang="zh-CN">
                <a:latin typeface="微软雅黑" charset="0"/>
                <a:ea typeface="微软雅黑" charset="0"/>
              </a:rPr>
              <a:t>is </a:t>
            </a:r>
            <a:r>
              <a:rPr lang="zh-CN" altLang="en-US">
                <a:latin typeface="微软雅黑" charset="0"/>
                <a:ea typeface="微软雅黑" charset="0"/>
              </a:rPr>
              <a:t>represented by </a:t>
            </a:r>
            <a:endParaRPr lang="zh-CN" altLang="en-US">
              <a:latin typeface="微软雅黑" charset="0"/>
              <a:ea typeface="微软雅黑" charset="0"/>
            </a:endParaRPr>
          </a:p>
          <a:p>
            <a:pPr algn="ctr"/>
            <a:r>
              <a:rPr lang="zh-CN" altLang="en-US">
                <a:latin typeface="微软雅黑" charset="0"/>
                <a:ea typeface="微软雅黑" charset="0"/>
              </a:rPr>
              <a:t>G=(V</a:t>
            </a:r>
            <a:r>
              <a:rPr lang="en-US" altLang="zh-CN">
                <a:latin typeface="微软雅黑" charset="0"/>
                <a:ea typeface="微软雅黑" charset="0"/>
              </a:rPr>
              <a:t>,</a:t>
            </a:r>
            <a:r>
              <a:rPr lang="zh-CN" altLang="en-US">
                <a:latin typeface="微软雅黑" charset="0"/>
                <a:ea typeface="微软雅黑" charset="0"/>
              </a:rPr>
              <a:t>E), where V represents RSS signatures on path</a:t>
            </a:r>
            <a:endParaRPr lang="zh-CN" altLang="en-US">
              <a:latin typeface="微软雅黑" charset="0"/>
              <a:ea typeface="微软雅黑" charset="0"/>
            </a:endParaRPr>
          </a:p>
          <a:p>
            <a:pPr algn="ctr"/>
            <a:r>
              <a:rPr lang="zh-CN" altLang="en-US">
                <a:latin typeface="微软雅黑" charset="0"/>
                <a:ea typeface="微软雅黑" charset="0"/>
              </a:rPr>
              <a:t>segments and E represents adjacency of path segments.</a:t>
            </a:r>
            <a:endParaRPr lang="zh-CN" altLang="en-US">
              <a:latin typeface="微软雅黑" charset="0"/>
              <a:ea typeface="微软雅黑" charset="0"/>
            </a:endParaRPr>
          </a:p>
        </p:txBody>
      </p:sp>
      <p:pic>
        <p:nvPicPr>
          <p:cNvPr id="12" name="图片 11" descr="office6\wpsassist\cache\A000220150322I59PPI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9495" y="2200910"/>
            <a:ext cx="658495" cy="1064895"/>
          </a:xfrm>
          <a:prstGeom prst="rect">
            <a:avLst/>
          </a:prstGeom>
        </p:spPr>
      </p:pic>
      <p:pic>
        <p:nvPicPr>
          <p:cNvPr id="25" name="图片 24" descr="office6\wpsassist\cache\A000220150322I59PPI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465" y="958215"/>
            <a:ext cx="658495" cy="1064895"/>
          </a:xfrm>
          <a:prstGeom prst="rect">
            <a:avLst/>
          </a:prstGeom>
        </p:spPr>
      </p:pic>
      <p:cxnSp>
        <p:nvCxnSpPr>
          <p:cNvPr id="26" name="直接连接符 25"/>
          <p:cNvCxnSpPr/>
          <p:nvPr/>
        </p:nvCxnSpPr>
        <p:spPr>
          <a:xfrm>
            <a:off x="4773295" y="3096895"/>
            <a:ext cx="2143760" cy="19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5787390" y="2004060"/>
            <a:ext cx="8255" cy="21234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5116195" y="2346325"/>
            <a:ext cx="1925955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微软雅黑" charset="0"/>
                <a:ea typeface="微软雅黑" charset="0"/>
              </a:rPr>
              <a:t>path segment 1</a:t>
            </a:r>
            <a:endParaRPr lang="en-US" altLang="zh-CN">
              <a:latin typeface="微软雅黑" charset="0"/>
              <a:ea typeface="微软雅黑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134735" y="2896235"/>
            <a:ext cx="408940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微软雅黑" charset="0"/>
                <a:ea typeface="微软雅黑" charset="0"/>
              </a:rPr>
              <a:t>2</a:t>
            </a:r>
            <a:endParaRPr lang="en-US" altLang="zh-CN">
              <a:latin typeface="微软雅黑" charset="0"/>
              <a:ea typeface="微软雅黑" charset="0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5633085" y="3354705"/>
            <a:ext cx="408940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微软雅黑" charset="0"/>
                <a:ea typeface="微软雅黑" charset="0"/>
              </a:rPr>
              <a:t>3</a:t>
            </a:r>
            <a:endParaRPr lang="en-US" altLang="zh-CN">
              <a:latin typeface="微软雅黑" charset="0"/>
              <a:ea typeface="微软雅黑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5085715" y="2910205"/>
            <a:ext cx="408940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微软雅黑" charset="0"/>
                <a:ea typeface="微软雅黑" charset="0"/>
              </a:rPr>
              <a:t>4</a:t>
            </a:r>
            <a:endParaRPr lang="en-US" altLang="zh-CN">
              <a:latin typeface="微软雅黑" charset="0"/>
              <a:ea typeface="微软雅黑" charset="0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5709920" y="3009265"/>
            <a:ext cx="168275" cy="168275"/>
          </a:xfrm>
          <a:prstGeom prst="ellipse">
            <a:avLst/>
          </a:prstGeom>
          <a:solidFill>
            <a:schemeClr val="accent6"/>
          </a:solidFill>
          <a:ln w="127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37" name="直接连接符 36"/>
          <p:cNvCxnSpPr/>
          <p:nvPr/>
        </p:nvCxnSpPr>
        <p:spPr>
          <a:xfrm>
            <a:off x="8214995" y="3098165"/>
            <a:ext cx="2143760" cy="190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9229090" y="2005330"/>
            <a:ext cx="8255" cy="212344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椭圆 43"/>
          <p:cNvSpPr/>
          <p:nvPr/>
        </p:nvSpPr>
        <p:spPr>
          <a:xfrm>
            <a:off x="9164320" y="4040505"/>
            <a:ext cx="168275" cy="168275"/>
          </a:xfrm>
          <a:prstGeom prst="ellipse">
            <a:avLst/>
          </a:prstGeom>
          <a:solidFill>
            <a:schemeClr val="accent1"/>
          </a:solidFill>
          <a:ln w="127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tx1"/>
                </a:solidFill>
                <a:latin typeface="微软雅黑" charset="0"/>
                <a:ea typeface="微软雅黑" charset="0"/>
              </a:rPr>
              <a:t>3</a:t>
            </a:r>
            <a:endParaRPr lang="en-US" altLang="zh-CN">
              <a:solidFill>
                <a:schemeClr val="tx1"/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10262870" y="3013075"/>
            <a:ext cx="168275" cy="168275"/>
          </a:xfrm>
          <a:prstGeom prst="ellipse">
            <a:avLst/>
          </a:prstGeom>
          <a:solidFill>
            <a:schemeClr val="accent1"/>
          </a:solidFill>
          <a:ln w="127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tx1"/>
                </a:solidFill>
                <a:latin typeface="微软雅黑" charset="0"/>
                <a:ea typeface="微软雅黑" charset="0"/>
              </a:rPr>
              <a:t>2</a:t>
            </a:r>
            <a:endParaRPr lang="en-US" altLang="zh-CN">
              <a:solidFill>
                <a:schemeClr val="tx1"/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9155430" y="1974215"/>
            <a:ext cx="168275" cy="168275"/>
          </a:xfrm>
          <a:prstGeom prst="ellipse">
            <a:avLst/>
          </a:prstGeom>
          <a:solidFill>
            <a:schemeClr val="accent1"/>
          </a:solidFill>
          <a:ln w="127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tx1"/>
                </a:solidFill>
                <a:latin typeface="微软雅黑" charset="0"/>
                <a:ea typeface="微软雅黑" charset="0"/>
              </a:rPr>
              <a:t>1</a:t>
            </a:r>
            <a:endParaRPr lang="en-US" altLang="zh-CN">
              <a:solidFill>
                <a:schemeClr val="tx1"/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8128000" y="3015615"/>
            <a:ext cx="168275" cy="168275"/>
          </a:xfrm>
          <a:prstGeom prst="ellipse">
            <a:avLst/>
          </a:prstGeom>
          <a:solidFill>
            <a:schemeClr val="accent1"/>
          </a:solidFill>
          <a:ln w="127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>
                <a:solidFill>
                  <a:schemeClr val="tx1"/>
                </a:solidFill>
                <a:latin typeface="微软雅黑" charset="0"/>
                <a:ea typeface="微软雅黑" charset="0"/>
              </a:rPr>
              <a:t>4</a:t>
            </a:r>
            <a:endParaRPr lang="en-US" altLang="zh-CN">
              <a:solidFill>
                <a:schemeClr val="tx1"/>
              </a:solidFill>
              <a:latin typeface="微软雅黑" charset="0"/>
              <a:ea typeface="微软雅黑" charset="0"/>
            </a:endParaRPr>
          </a:p>
        </p:txBody>
      </p:sp>
      <p:cxnSp>
        <p:nvCxnSpPr>
          <p:cNvPr id="50" name="直接连接符 49"/>
          <p:cNvCxnSpPr>
            <a:stCxn id="49" idx="4"/>
          </p:cNvCxnSpPr>
          <p:nvPr/>
        </p:nvCxnSpPr>
        <p:spPr>
          <a:xfrm>
            <a:off x="8212455" y="3195320"/>
            <a:ext cx="951230" cy="92837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>
            <a:stCxn id="44" idx="6"/>
            <a:endCxn id="45" idx="4"/>
          </p:cNvCxnSpPr>
          <p:nvPr/>
        </p:nvCxnSpPr>
        <p:spPr>
          <a:xfrm flipV="1">
            <a:off x="9332595" y="3192780"/>
            <a:ext cx="1014730" cy="94361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>
            <a:stCxn id="45" idx="0"/>
            <a:endCxn id="46" idx="6"/>
          </p:cNvCxnSpPr>
          <p:nvPr/>
        </p:nvCxnSpPr>
        <p:spPr>
          <a:xfrm flipH="1" flipV="1">
            <a:off x="9323705" y="2070100"/>
            <a:ext cx="1023620" cy="95440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>
            <a:stCxn id="49" idx="0"/>
            <a:endCxn id="46" idx="2"/>
          </p:cNvCxnSpPr>
          <p:nvPr/>
        </p:nvCxnSpPr>
        <p:spPr>
          <a:xfrm flipV="1">
            <a:off x="8212455" y="2070100"/>
            <a:ext cx="942975" cy="95694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文本框 53"/>
          <p:cNvSpPr txBox="1"/>
          <p:nvPr/>
        </p:nvSpPr>
        <p:spPr>
          <a:xfrm>
            <a:off x="9384030" y="1592580"/>
            <a:ext cx="667385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微软雅黑" charset="0"/>
                <a:ea typeface="微软雅黑" charset="0"/>
              </a:rPr>
              <a:t>v1</a:t>
            </a:r>
            <a:endParaRPr lang="en-US" altLang="zh-CN">
              <a:latin typeface="微软雅黑" charset="0"/>
              <a:ea typeface="微软雅黑" charset="0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9979660" y="2143125"/>
            <a:ext cx="667385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微软雅黑" charset="0"/>
                <a:ea typeface="微软雅黑" charset="0"/>
              </a:rPr>
              <a:t>e1</a:t>
            </a:r>
            <a:endParaRPr lang="en-US" altLang="zh-CN">
              <a:latin typeface="微软雅黑" charset="0"/>
              <a:ea typeface="微软雅黑" charset="0"/>
            </a:endParaRPr>
          </a:p>
        </p:txBody>
      </p:sp>
      <p:cxnSp>
        <p:nvCxnSpPr>
          <p:cNvPr id="56" name="直接箭头连接符 55"/>
          <p:cNvCxnSpPr>
            <a:stCxn id="54" idx="1"/>
            <a:endCxn id="46" idx="7"/>
          </p:cNvCxnSpPr>
          <p:nvPr/>
        </p:nvCxnSpPr>
        <p:spPr>
          <a:xfrm flipH="1">
            <a:off x="9298940" y="1784985"/>
            <a:ext cx="85090" cy="21399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ysDot"/>
            <a:round/>
            <a:headEnd type="none" w="med" len="med"/>
            <a:tailEnd type="arrow" w="med" len="med"/>
          </a:ln>
        </p:spPr>
      </p:cxnSp>
      <p:cxnSp>
        <p:nvCxnSpPr>
          <p:cNvPr id="57" name="直接箭头连接符 56"/>
          <p:cNvCxnSpPr>
            <a:stCxn id="55" idx="1"/>
          </p:cNvCxnSpPr>
          <p:nvPr/>
        </p:nvCxnSpPr>
        <p:spPr>
          <a:xfrm flipH="1">
            <a:off x="9826625" y="2335530"/>
            <a:ext cx="153035" cy="14668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ysDot"/>
            <a:round/>
            <a:headEnd type="none" w="med" len="med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196406 -0.001759 " pathEditMode="relative" rAng="0" ptsTypes="">
                                      <p:cBhvr>
                                        <p:cTn id="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00417 0.397222 " pathEditMode="relative" rAng="0" ptsTypes="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0" grpId="0" animBg="1"/>
      <p:bldP spid="36" grpId="0" animBg="1"/>
      <p:bldP spid="29" grpId="1"/>
      <p:bldP spid="30" grpId="1"/>
      <p:bldP spid="34" grpId="1"/>
      <p:bldP spid="35" grpId="1"/>
      <p:bldP spid="23" grpId="1"/>
      <p:bldP spid="44" grpId="0" animBg="1"/>
      <p:bldP spid="45" grpId="0" animBg="1"/>
      <p:bldP spid="46" grpId="0" animBg="1"/>
      <p:bldP spid="49" grpId="0" animBg="1"/>
      <p:bldP spid="21" grpId="0" animBg="1"/>
      <p:bldP spid="24" grpId="0"/>
      <p:bldP spid="55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sz="4400" b="1"/>
              <a:t>Online Locating Phase</a:t>
            </a:r>
            <a:endParaRPr lang="en-US" altLang="zh-CN" sz="44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Candidate Sequence Set Generation</a:t>
            </a:r>
            <a:endParaRPr lang="zh-CN" altLang="en-US"/>
          </a:p>
        </p:txBody>
      </p:sp>
      <p:pic>
        <p:nvPicPr>
          <p:cNvPr id="5" name="内容占位符 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270000" y="1868805"/>
            <a:ext cx="2133600" cy="245745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011555" y="4889500"/>
            <a:ext cx="2474595" cy="6591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latin typeface="微软雅黑" charset="0"/>
                <a:ea typeface="微软雅黑" charset="0"/>
              </a:rPr>
              <a:t>Get trace-graph WarpMap.</a:t>
            </a:r>
            <a:endParaRPr lang="en-US" altLang="zh-CN">
              <a:latin typeface="微软雅黑" charset="0"/>
              <a:ea typeface="微软雅黑" charset="0"/>
            </a:endParaRPr>
          </a:p>
        </p:txBody>
      </p:sp>
      <p:pic>
        <p:nvPicPr>
          <p:cNvPr id="8" name="内容占位符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2425" y="1903730"/>
            <a:ext cx="2133600" cy="245745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椭圆 43"/>
          <p:cNvSpPr/>
          <p:nvPr/>
        </p:nvSpPr>
        <p:spPr>
          <a:xfrm>
            <a:off x="4587875" y="2985770"/>
            <a:ext cx="238760" cy="238760"/>
          </a:xfrm>
          <a:prstGeom prst="ellipse">
            <a:avLst/>
          </a:prstGeom>
          <a:solidFill>
            <a:srgbClr val="00B050"/>
          </a:solidFill>
          <a:ln w="12700" cmpd="sng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tx1"/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5252085" y="3855720"/>
            <a:ext cx="238760" cy="238760"/>
          </a:xfrm>
          <a:prstGeom prst="ellipse">
            <a:avLst/>
          </a:prstGeom>
          <a:solidFill>
            <a:srgbClr val="00B050"/>
          </a:solidFill>
          <a:ln w="12700" cmpd="sng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tx1"/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269105" y="3844290"/>
            <a:ext cx="238760" cy="238760"/>
          </a:xfrm>
          <a:prstGeom prst="ellipse">
            <a:avLst/>
          </a:prstGeom>
          <a:solidFill>
            <a:srgbClr val="00B050"/>
          </a:solidFill>
          <a:ln w="12700" cmpd="sng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tx1"/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5915025" y="2975610"/>
            <a:ext cx="238760" cy="238760"/>
          </a:xfrm>
          <a:prstGeom prst="ellipse">
            <a:avLst/>
          </a:prstGeom>
          <a:solidFill>
            <a:srgbClr val="00B050"/>
          </a:solidFill>
          <a:ln w="12700" cmpd="sng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>
              <a:solidFill>
                <a:schemeClr val="tx1"/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334510" y="5252720"/>
            <a:ext cx="2474595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endParaRPr lang="en-US" altLang="zh-CN">
              <a:latin typeface="微软雅黑" charset="0"/>
              <a:ea typeface="微软雅黑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823335" y="4853305"/>
            <a:ext cx="3239135" cy="14820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latin typeface="微软雅黑" charset="0"/>
                <a:ea typeface="微软雅黑" charset="0"/>
              </a:rPr>
              <a:t>Green vertexes have AP</a:t>
            </a:r>
            <a:endParaRPr lang="en-US" altLang="zh-CN">
              <a:latin typeface="微软雅黑" charset="0"/>
              <a:ea typeface="微软雅黑" charset="0"/>
            </a:endParaRPr>
          </a:p>
          <a:p>
            <a:pPr algn="ctr"/>
            <a:r>
              <a:rPr lang="en-US" altLang="zh-CN">
                <a:latin typeface="微软雅黑" charset="0"/>
                <a:ea typeface="微软雅黑" charset="0"/>
              </a:rPr>
              <a:t>list similar with that in the</a:t>
            </a:r>
            <a:endParaRPr lang="en-US" altLang="zh-CN">
              <a:latin typeface="微软雅黑" charset="0"/>
              <a:ea typeface="微软雅黑" charset="0"/>
            </a:endParaRPr>
          </a:p>
          <a:p>
            <a:pPr algn="ctr"/>
            <a:r>
              <a:rPr lang="en-US" altLang="zh-CN">
                <a:latin typeface="微软雅黑" charset="0"/>
                <a:ea typeface="微软雅黑" charset="0"/>
              </a:rPr>
              <a:t>moving window are added</a:t>
            </a:r>
            <a:endParaRPr lang="en-US" altLang="zh-CN">
              <a:latin typeface="微软雅黑" charset="0"/>
              <a:ea typeface="微软雅黑" charset="0"/>
            </a:endParaRPr>
          </a:p>
          <a:p>
            <a:pPr algn="ctr"/>
            <a:r>
              <a:rPr lang="en-US" altLang="zh-CN">
                <a:latin typeface="微软雅黑" charset="0"/>
                <a:ea typeface="微软雅黑" charset="0"/>
              </a:rPr>
              <a:t>to candidate vertex set (CVS).</a:t>
            </a:r>
            <a:endParaRPr lang="en-US" altLang="zh-CN">
              <a:latin typeface="微软雅黑" charset="0"/>
              <a:ea typeface="微软雅黑" charset="0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5500" y="1838325"/>
            <a:ext cx="4009390" cy="279019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9345" y="2768600"/>
            <a:ext cx="552450" cy="6858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9855" y="2813050"/>
            <a:ext cx="552450" cy="685800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7547610" y="4851400"/>
            <a:ext cx="3239135" cy="12077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latin typeface="微软雅黑" charset="0"/>
                <a:ea typeface="微软雅黑" charset="0"/>
              </a:rPr>
              <a:t>Candidate paths of length</a:t>
            </a:r>
            <a:endParaRPr lang="en-US" altLang="zh-CN">
              <a:latin typeface="微软雅黑" charset="0"/>
              <a:ea typeface="微软雅黑" charset="0"/>
            </a:endParaRPr>
          </a:p>
          <a:p>
            <a:pPr algn="ctr"/>
            <a:r>
              <a:rPr lang="en-US" altLang="zh-CN">
                <a:latin typeface="微软雅黑" charset="0"/>
                <a:ea typeface="微软雅黑" charset="0"/>
              </a:rPr>
              <a:t>3 are generated from CVS</a:t>
            </a:r>
            <a:endParaRPr lang="en-US" altLang="zh-CN">
              <a:latin typeface="微软雅黑" charset="0"/>
              <a:ea typeface="微软雅黑" charset="0"/>
            </a:endParaRPr>
          </a:p>
          <a:p>
            <a:pPr algn="ctr"/>
            <a:r>
              <a:rPr lang="en-US" altLang="zh-CN">
                <a:latin typeface="微软雅黑" charset="0"/>
                <a:ea typeface="微软雅黑" charset="0"/>
              </a:rPr>
              <a:t>to form candidate sequence set (CSS).</a:t>
            </a:r>
            <a:endParaRPr lang="en-US" altLang="zh-CN"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44" grpId="0" animBg="1"/>
      <p:bldP spid="10" grpId="0" animBg="1"/>
      <p:bldP spid="9" grpId="0" animBg="1"/>
      <p:bldP spid="11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6280" y="253366"/>
            <a:ext cx="10866120" cy="844432"/>
          </a:xfrm>
        </p:spPr>
        <p:txBody>
          <a:bodyPr/>
          <a:p>
            <a:r>
              <a:rPr lang="zh-CN" altLang="en-US"/>
              <a:t>Subsequence Dynamic Time Warping</a:t>
            </a:r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8955" y="1724025"/>
            <a:ext cx="8275955" cy="302831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602740" y="5241290"/>
            <a:ext cx="8313420" cy="6591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latin typeface="微软雅黑" charset="0"/>
                <a:ea typeface="微软雅黑" charset="0"/>
              </a:rPr>
              <a:t>Xt: one sequence in collected online moving window</a:t>
            </a:r>
            <a:endParaRPr lang="en-US" altLang="zh-CN">
              <a:latin typeface="微软雅黑" charset="0"/>
              <a:ea typeface="微软雅黑" charset="0"/>
            </a:endParaRPr>
          </a:p>
          <a:p>
            <a:pPr algn="ctr"/>
            <a:r>
              <a:rPr lang="en-US" altLang="zh-CN">
                <a:latin typeface="微软雅黑" charset="0"/>
                <a:ea typeface="微软雅黑" charset="0"/>
              </a:rPr>
              <a:t>Y</a:t>
            </a:r>
            <a:r>
              <a:rPr lang="en-US" altLang="zh-CN" baseline="30000">
                <a:latin typeface="微软雅黑" charset="0"/>
                <a:ea typeface="微软雅黑" charset="0"/>
              </a:rPr>
              <a:t>s</a:t>
            </a:r>
            <a:r>
              <a:rPr lang="en-US" altLang="zh-CN">
                <a:latin typeface="微软雅黑" charset="0"/>
                <a:ea typeface="微软雅黑" charset="0"/>
              </a:rPr>
              <a:t>: one sequence in CSS</a:t>
            </a:r>
            <a:endParaRPr lang="en-US" altLang="zh-CN">
              <a:latin typeface="微软雅黑" charset="0"/>
              <a:ea typeface="微软雅黑" charset="0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320" y="1723390"/>
            <a:ext cx="8275955" cy="298069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8925" y="5556885"/>
            <a:ext cx="3847465" cy="1066800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2787015" y="5230495"/>
            <a:ext cx="6833235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latin typeface="微软雅黑" charset="0"/>
                <a:ea typeface="微软雅黑" charset="0"/>
              </a:rPr>
              <a:t>Set the boundary conditions of warping distance matrix::</a:t>
            </a:r>
            <a:endParaRPr lang="en-US" altLang="zh-CN">
              <a:latin typeface="微软雅黑" charset="0"/>
              <a:ea typeface="微软雅黑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312160" y="5221605"/>
            <a:ext cx="6156325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微软雅黑" charset="0"/>
                <a:ea typeface="微软雅黑" charset="0"/>
              </a:rPr>
              <a:t>Then the warping distance matrix is produced as:</a:t>
            </a:r>
            <a:endParaRPr lang="zh-CN" altLang="en-US">
              <a:latin typeface="微软雅黑" charset="0"/>
              <a:ea typeface="微软雅黑" charset="0"/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9065" y="5633720"/>
            <a:ext cx="7152640" cy="361950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2713990" y="5240020"/>
            <a:ext cx="8273415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微软雅黑" charset="0"/>
                <a:ea typeface="微软雅黑" charset="0"/>
              </a:rPr>
              <a:t>The matched end point between Xt and Y</a:t>
            </a:r>
            <a:r>
              <a:rPr lang="zh-CN" altLang="en-US" baseline="30000">
                <a:latin typeface="微软雅黑" charset="0"/>
                <a:ea typeface="微软雅黑" charset="0"/>
              </a:rPr>
              <a:t>s</a:t>
            </a:r>
            <a:r>
              <a:rPr lang="zh-CN" altLang="en-US">
                <a:latin typeface="微软雅黑" charset="0"/>
                <a:ea typeface="微软雅黑" charset="0"/>
              </a:rPr>
              <a:t> is determined by D</a:t>
            </a:r>
            <a:r>
              <a:rPr lang="zh-CN" altLang="en-US" baseline="-25000">
                <a:latin typeface="微软雅黑" charset="0"/>
                <a:ea typeface="微软雅黑" charset="0"/>
              </a:rPr>
              <a:t>s</a:t>
            </a:r>
            <a:r>
              <a:rPr lang="zh-CN" altLang="en-US">
                <a:latin typeface="微软雅黑" charset="0"/>
                <a:ea typeface="微软雅黑" charset="0"/>
              </a:rPr>
              <a:t>:</a:t>
            </a:r>
            <a:endParaRPr lang="zh-CN" altLang="en-US">
              <a:latin typeface="微软雅黑" charset="0"/>
              <a:ea typeface="微软雅黑" charset="0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7070" y="5539105"/>
            <a:ext cx="2904490" cy="7810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04035" y="1718310"/>
            <a:ext cx="8266430" cy="298069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97000" y="2876550"/>
            <a:ext cx="312420" cy="4953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75935" y="4680585"/>
            <a:ext cx="679450" cy="44894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1324610" y="1187450"/>
            <a:ext cx="8964295" cy="4043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21" grpId="0"/>
      <p:bldP spid="24" grpId="0"/>
      <p:bldP spid="21" grpId="1"/>
      <p:bldP spid="27" grpId="0"/>
      <p:bldP spid="2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zh-CN" sz="5400"/>
              <a:t>More details:</a:t>
            </a:r>
            <a:br>
              <a:rPr lang="en-US" altLang="zh-CN" sz="5400"/>
            </a:br>
            <a:r>
              <a:rPr lang="en-US" altLang="zh-CN" sz="5400"/>
              <a:t>ycw@ruc.edu.cn</a:t>
            </a:r>
            <a:endParaRPr lang="en-US" altLang="zh-CN" sz="540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#wm#"/>
  <p:tag name="KSO_WM_UNIT_TYPE" val="i"/>
  <p:tag name="KSO_WM_UNIT_ID" val="260*i*9"/>
  <p:tag name="KSO_WM_UNIT_TEMPLATE_CATEGORY" val="custom"/>
  <p:tag name="KSO_WM_UNIT_TEMPLATE_INDEX" val="54"/>
</p:tagLst>
</file>

<file path=ppt/tags/tag2.xml><?xml version="1.0" encoding="utf-8"?>
<p:tagLst xmlns:p="http://schemas.openxmlformats.org/presentationml/2006/main">
  <p:tag name="KSO_WM_BEAUTIFY_FLAG" val="#wm#"/>
  <p:tag name="KSO_WM_UNIT_TYPE" val="i"/>
  <p:tag name="KSO_WM_UNIT_ID" val="260*i*13"/>
  <p:tag name="KSO_WM_UNIT_TEMPLATE_CATEGORY" val="custom"/>
  <p:tag name="KSO_WM_UNIT_TEMPLATE_INDEX" val="54"/>
</p:tagLst>
</file>

<file path=ppt/tags/tag3.xml><?xml version="1.0" encoding="utf-8"?>
<p:tagLst xmlns:p="http://schemas.openxmlformats.org/presentationml/2006/main">
  <p:tag name="KSO_WM_BEAUTIFY_FLAG" val="#wm#"/>
  <p:tag name="KSO_WM_UNIT_TYPE" val="i"/>
  <p:tag name="KSO_WM_UNIT_ID" val="260*i*14"/>
  <p:tag name="KSO_WM_UNIT_TEMPLATE_CATEGORY" val="custom"/>
  <p:tag name="KSO_WM_UNIT_TEMPLATE_INDEX" val="54"/>
</p:tagLst>
</file>

<file path=ppt/tags/tag4.xml><?xml version="1.0" encoding="utf-8"?>
<p:tagLst xmlns:p="http://schemas.openxmlformats.org/presentationml/2006/main">
  <p:tag name="KSO_WM_BEAUTIFY_FLAG" val="#wm#"/>
  <p:tag name="KSO_WM_UNIT_TYPE" val="i"/>
  <p:tag name="KSO_WM_UNIT_ID" val="260*i*15"/>
  <p:tag name="KSO_WM_UNIT_TEMPLATE_CATEGORY" val="custom"/>
  <p:tag name="KSO_WM_UNIT_TEMPLATE_INDEX" val="54"/>
</p:tagLst>
</file>

<file path=ppt/tags/tag5.xml><?xml version="1.0" encoding="utf-8"?>
<p:tagLst xmlns:p="http://schemas.openxmlformats.org/presentationml/2006/main">
  <p:tag name="KSO_WM_BEAUTIFY_FLAG" val="#wm#"/>
  <p:tag name="KSO_WM_UNIT_TYPE" val="i"/>
  <p:tag name="KSO_WM_UNIT_ID" val="260*i*2"/>
  <p:tag name="KSO_WM_UNIT_TEMPLATE_CATEGORY" val="custom"/>
  <p:tag name="KSO_WM_UNIT_TEMPLATE_INDEX" val="54"/>
</p:tagLst>
</file>

<file path=ppt/tags/tag6.xml><?xml version="1.0" encoding="utf-8"?>
<p:tagLst xmlns:p="http://schemas.openxmlformats.org/presentationml/2006/main">
  <p:tag name="KSO_WM_BEAUTIFY_FLAG" val="#wm#"/>
  <p:tag name="KSO_WM_UNIT_TYPE" val="i"/>
  <p:tag name="KSO_WM_UNIT_ID" val="260*i*6"/>
  <p:tag name="KSO_WM_UNIT_TEMPLATE_CATEGORY" val="custom"/>
  <p:tag name="KSO_WM_UNIT_TEMPLATE_INDEX" val="54"/>
</p:tagLst>
</file>

<file path=ppt/tags/tag7.xml><?xml version="1.0" encoding="utf-8"?>
<p:tagLst xmlns:p="http://schemas.openxmlformats.org/presentationml/2006/main">
  <p:tag name="KSO_WM_BEAUTIFY_FLAG" val="#wm#"/>
  <p:tag name="KSO_WM_UNIT_TYPE" val="i"/>
  <p:tag name="KSO_WM_UNIT_ID" val="260*i*7"/>
  <p:tag name="KSO_WM_UNIT_TEMPLATE_CATEGORY" val="custom"/>
  <p:tag name="KSO_WM_UNIT_TEMPLATE_INDEX" val="54"/>
</p:tagLst>
</file>

<file path=ppt/tags/tag8.xml><?xml version="1.0" encoding="utf-8"?>
<p:tagLst xmlns:p="http://schemas.openxmlformats.org/presentationml/2006/main">
  <p:tag name="KSO_WM_BEAUTIFY_FLAG" val="#wm#"/>
  <p:tag name="KSO_WM_UNIT_TYPE" val="i"/>
  <p:tag name="KSO_WM_UNIT_ID" val="260*i*8"/>
  <p:tag name="KSO_WM_UNIT_TEMPLATE_CATEGORY" val="custom"/>
  <p:tag name="KSO_WM_UNIT_TEMPLATE_INDEX" val="54"/>
</p:tagLst>
</file>

<file path=ppt/tags/tag9.xml><?xml version="1.0" encoding="utf-8"?>
<p:tagLst xmlns:p="http://schemas.openxmlformats.org/presentationml/2006/main">
  <p:tag name="KSO_WM_TEMPLATE_CATEGORY" val="custom"/>
  <p:tag name="KSO_WM_TEMPLATE_INDEX" val="160054"/>
</p:tagLst>
</file>

<file path=ppt/theme/theme1.xml><?xml version="1.0" encoding="utf-8"?>
<a:theme xmlns:a="http://schemas.openxmlformats.org/drawingml/2006/main" name="默认设计模板">
  <a:themeElements>
    <a:clrScheme name="自定义 30">
      <a:dk1>
        <a:srgbClr val="000000"/>
      </a:dk1>
      <a:lt1>
        <a:srgbClr val="FFFFFF"/>
      </a:lt1>
      <a:dk2>
        <a:srgbClr val="54BBDC"/>
      </a:dk2>
      <a:lt2>
        <a:srgbClr val="808080"/>
      </a:lt2>
      <a:accent1>
        <a:srgbClr val="BED52F"/>
      </a:accent1>
      <a:accent2>
        <a:srgbClr val="73C8BE"/>
      </a:accent2>
      <a:accent3>
        <a:srgbClr val="FFFFFF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黑体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黑体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1743</Words>
  <Application>WPS 演示</Application>
  <PresentationFormat>宽屏</PresentationFormat>
  <Paragraphs>224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默认设计模板</vt:lpstr>
      <vt:lpstr> WarpMap:Accurate and Efficient Indoor Location by Dynamic Warping in Sequence-Type Radio-map</vt:lpstr>
      <vt:lpstr>Offline Training Phase</vt:lpstr>
      <vt:lpstr>RSS Sequence Collection</vt:lpstr>
      <vt:lpstr>Collaborative Filter</vt:lpstr>
      <vt:lpstr>WarpMap Generation</vt:lpstr>
      <vt:lpstr>Online Locating Phase</vt:lpstr>
      <vt:lpstr>Candidate Sequence Set Generation</vt:lpstr>
      <vt:lpstr>Subsequence Dynamic Time Warping</vt:lpstr>
      <vt:lpstr>More details: ycw@ruc.edu.cn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</dc:creator>
  <cp:lastModifiedBy>X</cp:lastModifiedBy>
  <cp:revision>17</cp:revision>
  <dcterms:created xsi:type="dcterms:W3CDTF">2016-04-07T11:36:00Z</dcterms:created>
  <dcterms:modified xsi:type="dcterms:W3CDTF">2016-06-06T06:58:38Z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2052-10.1.0.5745</vt:lpwstr>
  </property>
</Properties>
</file>